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18E01C-8E4E-4CEE-8681-9AC819B8D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3F2896-36DF-4A3C-8BB7-FB65A6F9B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8702B3-60E0-4F92-9E35-2F641EC3F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56BB4E-2529-4F24-A28E-C57AB1A6A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D255DB-30DC-49FE-B652-B8121CCE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35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E3542D-2B28-446E-8C8A-1E023DB7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591BE0-EDF4-4C93-9820-47C205484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D9FE1A-3B85-4D3B-89EC-0D1D65B75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01F9C0-5066-4040-BE1D-CE4C461BC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35534B-0D89-4C34-8615-7A19BA1F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55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86860D-AD1D-4552-BF9D-89264B49D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0409AD-F301-4953-90B9-280C34BCF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AD0D84-59AC-47F4-AEE0-57579CF1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29B6CF-5C40-419E-A07D-4F38E3F2E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6DC522-3321-4D02-B875-2CF76DC8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012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C2706-4640-4EC4-B9F1-4DF4A232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C790D0-536D-4F42-8106-058B6654B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C19AD7-E35E-45C5-A6AA-0BCD2A93CC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0B251B-23DB-4A13-A410-882D7D343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2230AE-A733-4025-82A3-5F112FA12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37F3F3-5D05-4D83-87F4-94359BB3B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904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B6007A-0B4D-4DF6-AB4C-76AC483C9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21EEB1-E3B5-4593-B7EF-962E7D437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961FE89-7217-442E-8507-BE6ACE1F0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1942CC-5183-4963-BAED-C5F12D49B2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B86B587-3B76-4723-A364-FA29DFCEA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1BD481B-0DDF-418D-B69A-C6DFD61BD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C0A117-BBC9-4E23-AB78-11C8609CA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92C35FF-69A9-47EC-83C8-F8D3F00D1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779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27CD61-E916-4F23-99A6-8299E07FE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CEFB72D-8FDA-408B-97A1-AB6F772AB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7EBBD4-46A7-477D-802C-D17277902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2C1C3A-E699-4C63-95D7-2A1DA162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88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9F84E82-5EDC-4560-ABD8-1C9B1B0C1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983586-97D6-4A54-87DE-1C8AAEA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30946C-BB46-4F48-A0CA-7687E6226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71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ABD15-562B-4F0F-A888-107A658DE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2FCC31-F172-4895-80A2-CEC348802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EE01A1-F868-41DA-A2D5-85C2F3853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E9EBC1-82B9-4631-9D79-0D430A38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98F887-BEFE-411F-8058-31BC18A9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71A72E-A804-4EB1-AF6B-5CF2E3697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002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602D21-A0E8-4607-85D7-3894155E1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CF1E1A-FB4D-4F0D-8D04-F16378654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3128A4-57FD-4922-AEFA-CB4581EC6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4DB100-E142-4BFA-B7A9-BBBC9994A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406B67-5F06-487D-8290-E271B8237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8C0DAF-C86E-436C-8698-D4F942CFC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669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5C84A-6CDE-412B-8B13-BE358BCFD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2B6D6AE-DE91-4C06-8373-15A0D3AC9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F69829-57DA-4F5E-8B54-44647FD2F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C4077D-8661-4153-ACB1-1A2D0AB87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BABAA8-3AF6-468E-9CC6-1A9336ADE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57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7D6846-B01F-495F-A9EC-885FD9CFC8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45831A-B538-4080-BFDB-26E09131D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AF03CF-0A15-473D-AD5A-DF17C3F80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16E68-E7B0-4F24-A1D4-DCC8E2885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E8494E-C696-4125-BD97-F77165B3B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415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C2DFCE-62DA-4505-9D33-F4324A95F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5D7A97-898E-45D3-BF5E-8542425E7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FA2D34-C083-4243-B834-1A476EE65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16910-8B3A-4F22-9684-9FDA5BDCA73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D75DF-6838-4542-848E-194B401080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58E42D-943A-4E02-906D-B85092C9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A4B05-501D-49DD-AEE5-0CD7E3E5E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124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E85BDF-A587-4D92-BF83-3E83D06B18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74227" y="1134883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Занков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Леонид Владимирович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8C36A112-A460-4535-A5C2-87E81630B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71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121905-7E39-4587-ACCB-A95EA0759E16}"/>
              </a:ext>
            </a:extLst>
          </p:cNvPr>
          <p:cNvSpPr txBox="1"/>
          <p:nvPr/>
        </p:nvSpPr>
        <p:spPr>
          <a:xfrm>
            <a:off x="7103853" y="2790645"/>
            <a:ext cx="6409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23.04.1901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 – 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27.11.1977  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7B8012-8B81-4F0D-AB56-7093EB484CFF}"/>
              </a:ext>
            </a:extLst>
          </p:cNvPr>
          <p:cNvSpPr txBox="1"/>
          <p:nvPr/>
        </p:nvSpPr>
        <p:spPr>
          <a:xfrm>
            <a:off x="5137031" y="3842295"/>
            <a:ext cx="6754482" cy="1460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оветский психолог</a:t>
            </a:r>
            <a:r>
              <a:rPr lang="en-US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дефектолог;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оздатель дидактической системы для всестороннего развития личности</a:t>
            </a:r>
            <a:endParaRPr lang="ru-RU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148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276EC0-66FD-4E0A-A454-FF37E68E7684}"/>
              </a:ext>
            </a:extLst>
          </p:cNvPr>
          <p:cNvSpPr txBox="1"/>
          <p:nvPr/>
        </p:nvSpPr>
        <p:spPr>
          <a:xfrm>
            <a:off x="741871" y="612844"/>
            <a:ext cx="1001526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918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начал работать учителем сельской школы в Тульской области.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1919 года — воспитатель и заведующий сельскохозяйственными колониями, сначала в Тамбовской, затем — в Московской области.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1925  окончил факультет общественных наук МГУ. 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1929 года ведёт научно-исследовательскую работу в НИИ дефектологии, которая продолжается до 1951 года.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1935 - организовал первую в СССР лабораторию специальной психологии. </a:t>
            </a:r>
            <a:endParaRPr lang="ru-RU" sz="2000" dirty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1942 - защитил докторскую диссертацию на тему «Психология воспроизведения». 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1944 по 1947 год занимал пост директора НИИ дефектологии.</a:t>
            </a:r>
            <a:endParaRPr lang="ru-RU" sz="2000" dirty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1945 -избран членом-корреспондентом АПН РСФСР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1955 - избран действительным членом АПН РСФСР.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реорганизации академии в 1968 году он был избран действительным членом АПН СССР. 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1951 году Леонид </a:t>
            </a:r>
            <a:r>
              <a:rPr lang="ru-RU" sz="200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Занков</a:t>
            </a:r>
            <a:r>
              <a:rPr lang="ru-RU" sz="2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 назначен заместителем директора по науке НИИ теории и истории педагогики АПН, в котором он работал до 1955 года. Затем он возглавил лабораторию в этом институте до своей смерти. 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2000" b="0" i="0" dirty="0">
                <a:solidFill>
                  <a:srgbClr val="242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Автор развивающей системы обучения </a:t>
            </a:r>
            <a:r>
              <a:rPr lang="ru-RU" sz="2000" b="0" i="0" dirty="0" err="1">
                <a:solidFill>
                  <a:srgbClr val="242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Занкова</a:t>
            </a:r>
            <a:r>
              <a:rPr lang="ru-RU" sz="2000" b="0" i="0" dirty="0">
                <a:solidFill>
                  <a:srgbClr val="242F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755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3838E0-1BEF-4E76-BA1A-E0B97BBCFF00}"/>
              </a:ext>
            </a:extLst>
          </p:cNvPr>
          <p:cNvSpPr txBox="1"/>
          <p:nvPr/>
        </p:nvSpPr>
        <p:spPr>
          <a:xfrm>
            <a:off x="284480" y="574481"/>
            <a:ext cx="11653520" cy="5217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Вклад ученного-дефектолога в специальной педагогике: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первых в СССР фундаментальных трудов по дефектологии.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Описал принципы развивающего обучения.</a:t>
            </a:r>
            <a:endParaRPr lang="ru-RU" sz="2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заговорил о том, что стоит создать классификацию умственной отсталости.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теоретические положения, сформулированные в трудах Л. В. </a:t>
            </a:r>
            <a:r>
              <a:rPr lang="ru-RU" sz="28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Занкова</a:t>
            </a: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легли в основу разработки основных проблем дефектологии.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 оригинальную систему развивающего обучения.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И</a:t>
            </a:r>
            <a:r>
              <a:rPr lang="ru-RU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сследовал возможности обучения детей с дефектами в развитии, нарушением слуха, немых и пониженным уровнем концентрации. </a:t>
            </a:r>
            <a:endParaRPr lang="ru-RU" sz="28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12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488348-9792-43E6-B9BB-D853561E794E}"/>
              </a:ext>
            </a:extLst>
          </p:cNvPr>
          <p:cNvSpPr txBox="1"/>
          <p:nvPr/>
        </p:nvSpPr>
        <p:spPr>
          <a:xfrm>
            <a:off x="457200" y="307408"/>
            <a:ext cx="1164565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Льва Семеновича Выготского;</a:t>
            </a:r>
          </a:p>
          <a:p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 экспериментальные исследования развития аномальных детей, в которых выявлялись условия эффективного их обучения;</a:t>
            </a:r>
          </a:p>
          <a:p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Настольная книга учёного — поэма «Евгений Онегин» Александра Пушкина. Он мог её не только ежедневно перечитывать, но и цитировать наизусть;</a:t>
            </a:r>
          </a:p>
          <a:p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1943–1944 годах Л. В.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Занков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руководил группой научных сотрудников института, которая вела работу в специальных госпиталях черепно-мозговых ранений по восстановлению речи у раненых бойцов;</a:t>
            </a:r>
          </a:p>
          <a:p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Будучи много лет директором Института дефектологии, учёный ни разу не зашёл в институтскую столовую. Он неизменно приносил завтрак с собой и вкушал его в одиночестве в кабинете на накрахмаленной салфетке. </a:t>
            </a:r>
          </a:p>
          <a:p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320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5FF35F-CCDC-49D2-8DE6-3C2D91A8D554}"/>
              </a:ext>
            </a:extLst>
          </p:cNvPr>
          <p:cNvSpPr txBox="1"/>
          <p:nvPr/>
        </p:nvSpPr>
        <p:spPr>
          <a:xfrm>
            <a:off x="3808562" y="2545234"/>
            <a:ext cx="4848045" cy="10772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Факты о системе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Занкова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557278-21C2-40E2-9794-6718B8B6F639}"/>
              </a:ext>
            </a:extLst>
          </p:cNvPr>
          <p:cNvSpPr txBox="1"/>
          <p:nvPr/>
        </p:nvSpPr>
        <p:spPr>
          <a:xfrm>
            <a:off x="5359160" y="757226"/>
            <a:ext cx="370356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сложного – к простому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1D3BF4-8F4D-4231-8197-BB3E4BB90248}"/>
              </a:ext>
            </a:extLst>
          </p:cNvPr>
          <p:cNvSpPr txBox="1"/>
          <p:nvPr/>
        </p:nvSpPr>
        <p:spPr>
          <a:xfrm>
            <a:off x="1886200" y="5639109"/>
            <a:ext cx="310236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Дискуссии на уроке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5419F6-A2B6-4236-96D6-1AF6CC3132FD}"/>
              </a:ext>
            </a:extLst>
          </p:cNvPr>
          <p:cNvSpPr txBox="1"/>
          <p:nvPr/>
        </p:nvSpPr>
        <p:spPr>
          <a:xfrm>
            <a:off x="437503" y="1197985"/>
            <a:ext cx="374170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первом классе оценки не ставят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499B81-411F-4218-B3FA-898F9D2F0F0C}"/>
              </a:ext>
            </a:extLst>
          </p:cNvPr>
          <p:cNvSpPr txBox="1"/>
          <p:nvPr/>
        </p:nvSpPr>
        <p:spPr>
          <a:xfrm>
            <a:off x="7695720" y="1678829"/>
            <a:ext cx="4058777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Целостная картина мира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3BCFB5-3F68-4FDB-B0F1-490479972DF8}"/>
              </a:ext>
            </a:extLst>
          </p:cNvPr>
          <p:cNvSpPr txBox="1"/>
          <p:nvPr/>
        </p:nvSpPr>
        <p:spPr>
          <a:xfrm>
            <a:off x="5768915" y="5522957"/>
            <a:ext cx="453688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Объяснить способ обучения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3B277E-1F62-4278-AE5D-C105BCB35EE9}"/>
              </a:ext>
            </a:extLst>
          </p:cNvPr>
          <p:cNvSpPr txBox="1"/>
          <p:nvPr/>
        </p:nvSpPr>
        <p:spPr>
          <a:xfrm>
            <a:off x="994195" y="4245694"/>
            <a:ext cx="3313646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учителю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E0D74B-5F1B-4BA6-96A6-CEF40C629DDC}"/>
              </a:ext>
            </a:extLst>
          </p:cNvPr>
          <p:cNvSpPr txBox="1"/>
          <p:nvPr/>
        </p:nvSpPr>
        <p:spPr>
          <a:xfrm>
            <a:off x="8525055" y="3785603"/>
            <a:ext cx="361446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внеклассной работы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E969C296-2C54-461A-8547-2559552AF0EF}"/>
              </a:ext>
            </a:extLst>
          </p:cNvPr>
          <p:cNvCxnSpPr>
            <a:stCxn id="2" idx="0"/>
            <a:endCxn id="4" idx="2"/>
          </p:cNvCxnSpPr>
          <p:nvPr/>
        </p:nvCxnSpPr>
        <p:spPr>
          <a:xfrm flipV="1">
            <a:off x="6232585" y="1218891"/>
            <a:ext cx="978355" cy="1326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A422AAD-00F3-41EF-99D3-484B4A94F2C8}"/>
              </a:ext>
            </a:extLst>
          </p:cNvPr>
          <p:cNvCxnSpPr>
            <a:cxnSpLocks/>
            <a:stCxn id="2" idx="3"/>
            <a:endCxn id="10" idx="2"/>
          </p:cNvCxnSpPr>
          <p:nvPr/>
        </p:nvCxnSpPr>
        <p:spPr>
          <a:xfrm flipV="1">
            <a:off x="8656607" y="2202049"/>
            <a:ext cx="1068502" cy="881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63B5DCF6-97A1-439B-92B0-A9EF2AFF8EF9}"/>
              </a:ext>
            </a:extLst>
          </p:cNvPr>
          <p:cNvCxnSpPr>
            <a:cxnSpLocks/>
            <a:stCxn id="2" idx="2"/>
            <a:endCxn id="12" idx="0"/>
          </p:cNvCxnSpPr>
          <p:nvPr/>
        </p:nvCxnSpPr>
        <p:spPr>
          <a:xfrm>
            <a:off x="6232585" y="3622452"/>
            <a:ext cx="1804773" cy="1900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2EDE5F9F-4F78-4977-BD49-A0D57C54F6C6}"/>
              </a:ext>
            </a:extLst>
          </p:cNvPr>
          <p:cNvCxnSpPr>
            <a:cxnSpLocks/>
            <a:stCxn id="2" idx="2"/>
            <a:endCxn id="6" idx="0"/>
          </p:cNvCxnSpPr>
          <p:nvPr/>
        </p:nvCxnSpPr>
        <p:spPr>
          <a:xfrm flipH="1">
            <a:off x="3437380" y="3622452"/>
            <a:ext cx="2795205" cy="2016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FB54F32E-D4B5-4E50-ACF1-EF7E745E87A5}"/>
              </a:ext>
            </a:extLst>
          </p:cNvPr>
          <p:cNvCxnSpPr>
            <a:cxnSpLocks/>
            <a:endCxn id="14" idx="0"/>
          </p:cNvCxnSpPr>
          <p:nvPr/>
        </p:nvCxnSpPr>
        <p:spPr>
          <a:xfrm flipH="1">
            <a:off x="2651018" y="2960732"/>
            <a:ext cx="1157546" cy="1284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8D3D9C43-1871-4F7B-8D22-7644B22EB796}"/>
              </a:ext>
            </a:extLst>
          </p:cNvPr>
          <p:cNvCxnSpPr>
            <a:cxnSpLocks/>
            <a:stCxn id="2" idx="0"/>
            <a:endCxn id="8" idx="3"/>
          </p:cNvCxnSpPr>
          <p:nvPr/>
        </p:nvCxnSpPr>
        <p:spPr>
          <a:xfrm flipH="1" flipV="1">
            <a:off x="4179211" y="1613484"/>
            <a:ext cx="2053374" cy="931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2E33E3C5-4D11-45E4-961E-FDC85E1BEC1B}"/>
              </a:ext>
            </a:extLst>
          </p:cNvPr>
          <p:cNvCxnSpPr>
            <a:cxnSpLocks/>
            <a:stCxn id="2" idx="2"/>
            <a:endCxn id="16" idx="1"/>
          </p:cNvCxnSpPr>
          <p:nvPr/>
        </p:nvCxnSpPr>
        <p:spPr>
          <a:xfrm>
            <a:off x="6232585" y="3622452"/>
            <a:ext cx="2292470" cy="393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7130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391</Words>
  <Application>Microsoft Office PowerPoint</Application>
  <PresentationFormat>Широкоэкранный</PresentationFormat>
  <Paragraphs>42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42</cp:revision>
  <dcterms:created xsi:type="dcterms:W3CDTF">2024-10-21T09:46:39Z</dcterms:created>
  <dcterms:modified xsi:type="dcterms:W3CDTF">2024-10-22T09:17:27Z</dcterms:modified>
</cp:coreProperties>
</file>